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6" r:id="rId3"/>
  </p:sldMasterIdLst>
  <p:notesMasterIdLst>
    <p:notesMasterId r:id="rId18"/>
  </p:notesMasterIdLst>
  <p:sldIdLst>
    <p:sldId id="256" r:id="rId4"/>
    <p:sldId id="306" r:id="rId5"/>
    <p:sldId id="2437" r:id="rId6"/>
    <p:sldId id="365" r:id="rId7"/>
    <p:sldId id="3752" r:id="rId8"/>
    <p:sldId id="3753" r:id="rId9"/>
    <p:sldId id="3754" r:id="rId10"/>
    <p:sldId id="2456" r:id="rId11"/>
    <p:sldId id="2466" r:id="rId12"/>
    <p:sldId id="3755" r:id="rId13"/>
    <p:sldId id="3756" r:id="rId14"/>
    <p:sldId id="3757" r:id="rId15"/>
    <p:sldId id="3758" r:id="rId16"/>
    <p:sldId id="37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5070"/>
  </p:normalViewPr>
  <p:slideViewPr>
    <p:cSldViewPr snapToGrid="0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B55F3-B767-A942-82A9-C90BACCF2372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BD46B-C0D3-F44F-A5BC-FFEFC84F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252-62AE-D244-A445-910BAFE54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8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Detectors, Gratings, Mirrors, Spacecraft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893E-9523-3E48-BA7F-304904C30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46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LUVOIR A is 15M</a:t>
            </a:r>
          </a:p>
          <a:p>
            <a:r>
              <a:rPr lang="en-US" dirty="0"/>
              <a:t>LUVOIR B is 8M</a:t>
            </a:r>
          </a:p>
          <a:p>
            <a:r>
              <a:rPr lang="en-US" dirty="0"/>
              <a:t>CETUS is 1.5M</a:t>
            </a:r>
          </a:p>
          <a:p>
            <a:r>
              <a:rPr lang="en-US" dirty="0"/>
              <a:t>FUSE was 40cm by 40cm</a:t>
            </a:r>
          </a:p>
          <a:p>
            <a:r>
              <a:rPr lang="en-US" dirty="0"/>
              <a:t>Aspera is 6cm by 4cm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D46B-C0D3-F44F-A5BC-FFEFC84F23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75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.00605 </a:t>
            </a:r>
            <a:r>
              <a:rPr lang="en-US" dirty="0" err="1"/>
              <a:t>luvoir</a:t>
            </a:r>
            <a:r>
              <a:rPr lang="en-US" dirty="0"/>
              <a:t> (sq arcsec)</a:t>
            </a:r>
          </a:p>
          <a:p>
            <a:r>
              <a:rPr lang="en-US" dirty="0"/>
              <a:t>1800 aspera (sq arcsec)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D46B-C0D3-F44F-A5BC-FFEFC84F23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9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9264-0C0A-791D-C113-DA4BCDDBF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4FAE4-B4AF-0AC3-B74C-0F923C9BC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8B6CD-AC9C-7804-7273-24A9E356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BAF10-9D1E-C893-07C0-6AAD2F11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2CA70-C719-030F-9590-F700CEDD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5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6048-7D77-D362-5E9A-4FD72BC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144A3-9B4C-3D8F-D1E7-402AF23D6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88AC9-ADD8-0CE2-1451-47EE92BE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1F538-FFAD-C561-2D2F-8F16BC5E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1DD4A-5363-D1E5-FEA9-00890DBD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31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5F24D-7C1D-D1F1-865A-410C47CEB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C4A8B-3F27-1BFA-8547-14709A572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71854-4C0C-08CA-B78B-9F58BF05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53DB0-9DC1-044D-4695-2D2B8BB7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961D5-B2D8-929D-57DA-7DA21713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5E72F-0AA3-BC4F-A3CB-97A2CF492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ECAA0-EECB-024A-A7B0-C8A93EA0F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DCD46-FB8E-A447-8EBC-B38EB0FB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3F57C-A083-F648-A73C-E76A55B2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3E6-959F-3245-BF92-5C1A29D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09BA-6C4F-604C-A08D-82F50FFF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EDDB0-6C14-6C43-B8BA-8E758FD92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D133E-D195-4B44-9043-95B7B1DE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E1F3-6AFD-5142-960F-8B3AB379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61654-EE11-EC41-A995-872A2258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58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EB0C-0EB7-7047-A778-2E3A26F3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2F356-20B7-EB46-9567-3367915C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810B2-FA0C-544A-A273-781A3EEC7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DBDD-1079-CD41-862A-253CE11C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E47E0-D3A9-D346-A2E6-F4470C96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0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CFFA6-C108-6943-B70A-DB9CE1B9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292F-CFB8-7241-B3BE-C946FE5BD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3783E-A022-6D4D-B63C-9BF71E16C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53308-025D-6945-AB1A-1A7F2BB1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FFF19-0138-2641-A27D-E87B39715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5065-3E9C-9941-A4FA-1752449C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1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0669-0DDF-544B-BB49-A9026048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73493-9638-BD4D-AD1D-333E018A0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CB20A-4734-3C40-87B2-8992A1249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B9494-34FB-5742-8215-A6B3A15C9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74A281-6936-5045-B578-D86EFCB5E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5AB13D-B6A2-EA46-B495-9C0CE413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98C4A2-DBDA-5F48-9128-E5127F483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3E750-BC06-4344-95BB-95D9AEAF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5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A8FD-3DD3-0C44-9D94-DED014BED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FA261-8166-6C4A-85B2-DBF979FA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4D89C-8602-3945-B25C-9B9125A3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B8B68-E25F-2F4C-8F8C-01162B4B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67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61713-A09B-DB40-8AB2-F15DBF1F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8AC72-5595-B34D-8829-21BEED24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EF8C8-B843-894F-8523-25F6BA37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3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BEF6-6608-734E-83FA-C78BE788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72BC-57C9-C944-B352-D5BD2F36C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F13C0-BC05-9F44-95B4-B38E06855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30FD9-28E2-964B-BF6A-0EDCD648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99407-746C-2843-9EC3-EDB84D6D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CC290-72A8-CE46-B5A9-B04EF419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C0D3-CCF6-6CC9-0619-258910DA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0707E-8ABF-8229-6350-C5A818C97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33511-0C54-8786-9155-3A382CA9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70AE4-666B-7D95-3349-2C3506E0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B61D6-7A60-4309-B7DE-A4D4604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03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EA40-3DB5-9947-9120-B649435B3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3C79D1-739B-3A4E-91BC-669ECDEDA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03C98-61F3-9E4C-92C7-4DBDF609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9CA3F-9B18-604B-B126-F1B45F52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AC076-0AFA-BA47-A9CA-04301D44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63F39-3C26-F24F-8343-6AAE66D7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8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D791-90D7-614C-98A2-F426AD35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2AD4A-9226-3D47-AB96-E8AA7FE1E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F5628-8A10-4B42-9B23-17DCEA87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9011-77AE-2E45-B69F-B2109A03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A5D55-E544-5E4A-BEC1-74353D57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43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E87A6-F6B6-5A4C-B3CB-CB3FAE254E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4A3C2-21A8-FB4D-A52B-58D7A33F5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0C2D7-E024-1642-BD8C-9ADA3B9B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98EB6-E176-C744-A3D5-56A73C9C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C51BB-A736-1247-B286-163C2162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08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4458408" y="154772"/>
            <a:ext cx="6909161" cy="696232"/>
          </a:xfrm>
          <a:prstGeom prst="rect">
            <a:avLst/>
          </a:prstGeom>
        </p:spPr>
        <p:txBody>
          <a:bodyPr lIns="64293" tIns="64293" rIns="64293" bIns="64293" anchor="ctr"/>
          <a:lstStyle>
            <a:lvl1pPr algn="r" defTabSz="685821">
              <a:lnSpc>
                <a:spcPct val="90000"/>
              </a:lnSpc>
              <a:defRPr sz="3550" b="0" spc="0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458409" y="818085"/>
            <a:ext cx="6909160" cy="305843"/>
          </a:xfrm>
          <a:prstGeom prst="rect">
            <a:avLst/>
          </a:prstGeom>
        </p:spPr>
        <p:txBody>
          <a:bodyPr lIns="64293" tIns="64293" rIns="64293" bIns="64293"/>
          <a:lstStyle>
            <a:lvl1pPr algn="r" defTabSz="685821">
              <a:lnSpc>
                <a:spcPct val="90000"/>
              </a:lnSpc>
              <a:spcBef>
                <a:spcPts val="700"/>
              </a:spcBef>
              <a:defRPr sz="1150" b="0" cap="all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Subheader if needed</a:t>
            </a:r>
          </a:p>
        </p:txBody>
      </p:sp>
      <p:pic>
        <p:nvPicPr>
          <p:cNvPr id="2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031" y="6053894"/>
            <a:ext cx="707953" cy="71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861" y="6311428"/>
            <a:ext cx="452413" cy="375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990" y="6342710"/>
            <a:ext cx="509341" cy="313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19" descr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693" y="6296102"/>
            <a:ext cx="465532" cy="4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21" descr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462" y="6342710"/>
            <a:ext cx="313050" cy="313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23" descr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174" y="6366907"/>
            <a:ext cx="470499" cy="264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25" descr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37" y="6311428"/>
            <a:ext cx="443908" cy="375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aspera_black_logo_tagline.png" descr="aspera_black_logo_taglin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891" y="117656"/>
            <a:ext cx="2775860" cy="961252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resentation Name"/>
          <p:cNvSpPr txBox="1">
            <a:spLocks noGrp="1"/>
          </p:cNvSpPr>
          <p:nvPr>
            <p:ph type="body" sz="quarter" idx="22"/>
          </p:nvPr>
        </p:nvSpPr>
        <p:spPr>
          <a:xfrm>
            <a:off x="5683272" y="6387282"/>
            <a:ext cx="2813762" cy="223907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292100">
              <a:defRPr sz="950" b="0" cap="all" spc="57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Presentation Name</a:t>
            </a:r>
          </a:p>
        </p:txBody>
      </p:sp>
      <p:sp>
        <p:nvSpPr>
          <p:cNvPr id="36" name="Line"/>
          <p:cNvSpPr/>
          <p:nvPr/>
        </p:nvSpPr>
        <p:spPr>
          <a:xfrm flipH="1" flipV="1">
            <a:off x="3129502" y="781883"/>
            <a:ext cx="8253540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00"/>
          </a:p>
        </p:txBody>
      </p:sp>
      <p:sp>
        <p:nvSpPr>
          <p:cNvPr id="37" name="Line"/>
          <p:cNvSpPr/>
          <p:nvPr/>
        </p:nvSpPr>
        <p:spPr>
          <a:xfrm flipH="1" flipV="1">
            <a:off x="660396" y="6208413"/>
            <a:ext cx="1075268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00"/>
          </a:p>
        </p:txBody>
      </p:sp>
      <p:sp>
        <p:nvSpPr>
          <p:cNvPr id="38" name="Presented By: Presenter Name"/>
          <p:cNvSpPr txBox="1">
            <a:spLocks noGrp="1"/>
          </p:cNvSpPr>
          <p:nvPr>
            <p:ph type="body" sz="quarter" idx="23"/>
          </p:nvPr>
        </p:nvSpPr>
        <p:spPr>
          <a:xfrm>
            <a:off x="7051689" y="6385165"/>
            <a:ext cx="2813762" cy="223907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 defTabSz="292100">
              <a:defRPr sz="950" b="0" spc="57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Presented By: Presenter Name</a:t>
            </a:r>
          </a:p>
        </p:txBody>
      </p:sp>
      <p:sp>
        <p:nvSpPr>
          <p:cNvPr id="39" name="Header"/>
          <p:cNvSpPr txBox="1">
            <a:spLocks noGrp="1"/>
          </p:cNvSpPr>
          <p:nvPr>
            <p:ph type="body" sz="quarter" idx="24"/>
          </p:nvPr>
        </p:nvSpPr>
        <p:spPr>
          <a:xfrm>
            <a:off x="603250" y="1462789"/>
            <a:ext cx="10985500" cy="602294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b="0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Header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idx="25"/>
          </p:nvPr>
        </p:nvSpPr>
        <p:spPr>
          <a:xfrm>
            <a:off x="603250" y="2116589"/>
            <a:ext cx="10985500" cy="4128006"/>
          </a:xfrm>
          <a:prstGeom prst="rect">
            <a:avLst/>
          </a:prstGeom>
        </p:spPr>
        <p:txBody>
          <a:bodyPr/>
          <a:lstStyle>
            <a:lvl1pPr marL="304800" indent="-304800" defTabSz="1219169">
              <a:lnSpc>
                <a:spcPct val="90000"/>
              </a:lnSpc>
              <a:spcBef>
                <a:spcPts val="2250"/>
              </a:spcBef>
              <a:buSzPct val="123000"/>
              <a:buChar char="•"/>
              <a:defRPr sz="2400" b="0">
                <a:latin typeface="Tahoma"/>
                <a:ea typeface="Tahoma"/>
                <a:cs typeface="Tahoma"/>
                <a:sym typeface="Tahoma"/>
              </a:defRPr>
            </a:lvl1pPr>
            <a:lvl2pPr marL="609600" indent="-304800" defTabSz="1219169">
              <a:lnSpc>
                <a:spcPct val="90000"/>
              </a:lnSpc>
              <a:spcBef>
                <a:spcPts val="2250"/>
              </a:spcBef>
              <a:buSzPct val="123000"/>
              <a:buFont typeface="System Font Regular"/>
              <a:buChar char="-"/>
              <a:defRPr sz="2400" b="0">
                <a:latin typeface="Tahoma"/>
                <a:ea typeface="Tahoma"/>
                <a:cs typeface="Tahoma"/>
                <a:sym typeface="Tahoma"/>
              </a:defRPr>
            </a:lvl2pPr>
            <a:lvl3pPr marL="914400" indent="-304800" defTabSz="1219169">
              <a:lnSpc>
                <a:spcPct val="90000"/>
              </a:lnSpc>
              <a:spcBef>
                <a:spcPts val="2250"/>
              </a:spcBef>
              <a:buSzPct val="123000"/>
              <a:buChar char="•"/>
              <a:defRPr sz="2400" b="0">
                <a:latin typeface="Tahoma"/>
                <a:ea typeface="Tahoma"/>
                <a:cs typeface="Tahoma"/>
                <a:sym typeface="Tahoma"/>
              </a:defRPr>
            </a:lvl3pPr>
            <a:lvl4pPr marL="1219200" indent="-304800" defTabSz="1219169">
              <a:lnSpc>
                <a:spcPct val="90000"/>
              </a:lnSpc>
              <a:spcBef>
                <a:spcPts val="2250"/>
              </a:spcBef>
              <a:buSzPct val="123000"/>
              <a:buChar char="•"/>
              <a:defRPr sz="2400" b="0">
                <a:latin typeface="Tahoma"/>
                <a:ea typeface="Tahoma"/>
                <a:cs typeface="Tahoma"/>
                <a:sym typeface="Tahoma"/>
              </a:defRPr>
            </a:lvl4pPr>
            <a:lvl5pPr marL="1524000" indent="-304800" defTabSz="1219169">
              <a:lnSpc>
                <a:spcPct val="90000"/>
              </a:lnSpc>
              <a:spcBef>
                <a:spcPts val="2250"/>
              </a:spcBef>
              <a:buSzPct val="123000"/>
              <a:buChar char="•"/>
              <a:defRPr sz="2400" b="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5142" y="6395121"/>
            <a:ext cx="216198" cy="203995"/>
          </a:xfrm>
          <a:prstGeom prst="rect">
            <a:avLst/>
          </a:prstGeom>
        </p:spPr>
        <p:txBody>
          <a:bodyPr lIns="64293" tIns="64293" rIns="64293" bIns="64293" anchor="ctr"/>
          <a:lstStyle>
            <a:lvl1pPr algn="r" defTabSz="642938">
              <a:defRPr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31331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30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82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16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1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52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3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F1D4-5FE6-7FC9-60C3-B951C0E2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02A-80AA-832D-55D7-4B3F97748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D702C-086E-31F8-ED64-5CB9080D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AE65E-21A1-8484-6485-02319F47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E5238-6151-088D-2B27-4082221F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91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6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7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2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08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9407-401B-8906-275A-867E7758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65585-0C22-37E5-D5D7-AEA944180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01F66-33B0-7ABF-AADF-B4A5A9F93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6ABD5-FB84-3FBA-AADC-D8E2D658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CB47C-DDE8-B52C-2F23-4BAA1C68B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27FA9-0855-246A-907B-9AC9DB4D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0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14D6-21E9-BA8A-2452-0C3ED188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6EEEE-538C-DD9E-E76D-A4555B13D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EC6FF-39E3-0013-F3FC-79EBB2D89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32EE4-2740-DC0F-B3B3-9545F8554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762E-30E0-FE19-5C9F-50F532CE6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F50EA-C84E-FADF-72EC-6A227C55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37A91-48C9-3908-0B06-792714CF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95567-9334-876C-E8D0-665D075E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5AE1E-D49D-224A-D324-1187BF7D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0C243-885B-6265-61AE-4EFA360E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7788F-E105-2C83-2FF1-3815F10D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83288-B8D9-B2AE-32B3-13704237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40914-7E2C-FAF8-C62B-0E66B731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3D092-36FA-9496-68B6-156E216A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1FF27-349F-8713-D311-334D3BC9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8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ACFD-C799-06F7-DB09-5361DE84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07FB1-7FE0-718B-6E9E-2BAEF987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F1365-2EBA-7F75-76B9-8F27E5B6F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320F4-13DA-C129-45E3-2B233D18E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D2F43-F6B5-EF96-16CB-C52A9AEC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6BA28-85B8-D33B-2C31-D9721B90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F7E6-7ADD-1679-AAC4-9256F223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C8DD15-F6B0-BA1A-7323-B8F87DB5E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8D459-FF2A-EE94-8049-6CB6AEEE6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546FA-9E76-8F6D-63E3-E9F9B3EF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FE0E2-7115-20AC-82B0-F58DD6C7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79552-A979-5149-FE86-FE62A455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221D0-F448-FA09-74B6-FF21D3286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B7F91-0796-EC95-1C24-3AED9049C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3968-2FBF-90A0-2EC5-3812580DA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0D384-2F23-8948-B82D-43696268598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B85BC-338B-37CF-CD98-134BF0E40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F4E0-A235-A226-0EFB-A5A066704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8B1C2-5D4B-1B44-B754-BF7E714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E63DB-84BF-5947-8513-8E66B1CA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48514-851B-5D48-8CCD-3FB57F38A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8C2-BBB9-2A40-AA2B-150054825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B529-EA85-5945-ACA5-D2229E6405A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611B2-3127-1542-BF5A-3E4BB1336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40F1A-1DBD-7C4D-81A3-A767B2F15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89CC-F75F-7A42-9FBE-BF5D02775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2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F138D-A967-3043-97C7-A952BA9C05E1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C16F-1A32-474D-B282-45A9C8D8B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54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essier 82 - Wikipedia">
            <a:extLst>
              <a:ext uri="{FF2B5EF4-FFF2-40B4-BE49-F238E27FC236}">
                <a16:creationId xmlns:a16="http://schemas.microsoft.com/office/drawing/2014/main" id="{A0879C4D-5FD9-072D-6D2C-183DF9040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8" b="15857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EF75F-09E6-73D7-07FF-DD7372138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0" i="0" dirty="0">
                <a:solidFill>
                  <a:srgbClr val="FFFFFF"/>
                </a:solidFill>
                <a:effectLst/>
                <a:latin typeface="Exo 2"/>
              </a:rPr>
              <a:t>The low-cost future of space-based astronomy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9EA8B-07E9-2213-B16A-51B527585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21545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Prof. Erika Hamden</a:t>
            </a:r>
          </a:p>
          <a:p>
            <a:r>
              <a:rPr lang="en-US" dirty="0">
                <a:solidFill>
                  <a:srgbClr val="FFFFFF"/>
                </a:solidFill>
              </a:rPr>
              <a:t>University of Arizona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Advancing Australian participation in space-based astronomy</a:t>
            </a:r>
          </a:p>
          <a:p>
            <a:r>
              <a:rPr lang="en-US" dirty="0">
                <a:solidFill>
                  <a:srgbClr val="FFFFFF"/>
                </a:solidFill>
              </a:rPr>
              <a:t>February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83546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5321F8F-D694-D289-D542-CA8B4FA22E31}"/>
              </a:ext>
            </a:extLst>
          </p:cNvPr>
          <p:cNvSpPr/>
          <p:nvPr/>
        </p:nvSpPr>
        <p:spPr>
          <a:xfrm>
            <a:off x="39130" y="0"/>
            <a:ext cx="6858000" cy="685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LUVOIR 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A9FD56-2EEE-8EAE-8BB7-8585B1FF77D6}"/>
              </a:ext>
            </a:extLst>
          </p:cNvPr>
          <p:cNvSpPr/>
          <p:nvPr/>
        </p:nvSpPr>
        <p:spPr>
          <a:xfrm>
            <a:off x="7328949" y="2884846"/>
            <a:ext cx="3657600" cy="3657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LUVOIR 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62AEBB-9E6C-BBDD-A7F4-6F8505CB48C7}"/>
              </a:ext>
            </a:extLst>
          </p:cNvPr>
          <p:cNvSpPr/>
          <p:nvPr/>
        </p:nvSpPr>
        <p:spPr>
          <a:xfrm>
            <a:off x="7026829" y="1579253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CETUS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1D698D-322C-2080-F8E1-2DC3CCAEDEE6}"/>
              </a:ext>
            </a:extLst>
          </p:cNvPr>
          <p:cNvSpPr/>
          <p:nvPr/>
        </p:nvSpPr>
        <p:spPr>
          <a:xfrm>
            <a:off x="8386411" y="1821569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1FCDB9-3EB0-0C65-1341-5027B349CBAB}"/>
              </a:ext>
            </a:extLst>
          </p:cNvPr>
          <p:cNvSpPr/>
          <p:nvPr/>
        </p:nvSpPr>
        <p:spPr>
          <a:xfrm>
            <a:off x="9521581" y="1904317"/>
            <a:ext cx="27432" cy="274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B0721-120F-F992-AC33-54618FC60837}"/>
              </a:ext>
            </a:extLst>
          </p:cNvPr>
          <p:cNvSpPr txBox="1"/>
          <p:nvPr/>
        </p:nvSpPr>
        <p:spPr>
          <a:xfrm>
            <a:off x="8236766" y="206654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78749-2F54-873E-ED96-C65900326AAC}"/>
              </a:ext>
            </a:extLst>
          </p:cNvPr>
          <p:cNvSpPr txBox="1"/>
          <p:nvPr/>
        </p:nvSpPr>
        <p:spPr>
          <a:xfrm>
            <a:off x="9241044" y="2061292"/>
            <a:ext cx="615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Aspera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A6DC49-CF0E-4653-1E79-E23C64653F35}"/>
              </a:ext>
            </a:extLst>
          </p:cNvPr>
          <p:cNvSpPr txBox="1">
            <a:spLocks/>
          </p:cNvSpPr>
          <p:nvPr/>
        </p:nvSpPr>
        <p:spPr>
          <a:xfrm>
            <a:off x="6522308" y="279205"/>
            <a:ext cx="6058930" cy="9199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Relative Collecting Area</a:t>
            </a:r>
          </a:p>
        </p:txBody>
      </p:sp>
    </p:spTree>
    <p:extLst>
      <p:ext uri="{BB962C8B-B14F-4D97-AF65-F5344CB8AC3E}">
        <p14:creationId xmlns:p14="http://schemas.microsoft.com/office/powerpoint/2010/main" val="120319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8308B-9658-5002-4BAD-DDF96307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09BE2FF-5E89-50D7-6C61-D87AAF2A468C}"/>
              </a:ext>
            </a:extLst>
          </p:cNvPr>
          <p:cNvSpPr/>
          <p:nvPr/>
        </p:nvSpPr>
        <p:spPr>
          <a:xfrm>
            <a:off x="39130" y="0"/>
            <a:ext cx="6858000" cy="685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LUVOIR 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707165-6495-9975-FCEF-608BB998B1D4}"/>
              </a:ext>
            </a:extLst>
          </p:cNvPr>
          <p:cNvSpPr/>
          <p:nvPr/>
        </p:nvSpPr>
        <p:spPr>
          <a:xfrm>
            <a:off x="7328949" y="2884846"/>
            <a:ext cx="3657600" cy="3657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LUVOIR 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7E87A5-42E5-54D6-4542-105D02925021}"/>
              </a:ext>
            </a:extLst>
          </p:cNvPr>
          <p:cNvSpPr/>
          <p:nvPr/>
        </p:nvSpPr>
        <p:spPr>
          <a:xfrm>
            <a:off x="7026829" y="1579253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CETUS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308987-AC8B-B2AC-94F9-2D5878338BFD}"/>
              </a:ext>
            </a:extLst>
          </p:cNvPr>
          <p:cNvSpPr/>
          <p:nvPr/>
        </p:nvSpPr>
        <p:spPr>
          <a:xfrm>
            <a:off x="8386411" y="1821569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D26B33-EF03-61B6-4D2E-299A5765E9F1}"/>
              </a:ext>
            </a:extLst>
          </p:cNvPr>
          <p:cNvSpPr/>
          <p:nvPr/>
        </p:nvSpPr>
        <p:spPr>
          <a:xfrm>
            <a:off x="9521581" y="1904317"/>
            <a:ext cx="27432" cy="274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5CBD3-BDD1-C602-9192-BB77277A7C09}"/>
              </a:ext>
            </a:extLst>
          </p:cNvPr>
          <p:cNvSpPr txBox="1"/>
          <p:nvPr/>
        </p:nvSpPr>
        <p:spPr>
          <a:xfrm>
            <a:off x="8236766" y="206654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B2CAE-7CB6-8852-B22D-CF3DD78721C4}"/>
              </a:ext>
            </a:extLst>
          </p:cNvPr>
          <p:cNvSpPr txBox="1"/>
          <p:nvPr/>
        </p:nvSpPr>
        <p:spPr>
          <a:xfrm>
            <a:off x="9241044" y="2061292"/>
            <a:ext cx="615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Aspera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E2887-C81C-3282-C52A-F775D8BD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79603"/>
            <a:ext cx="11353800" cy="1325563"/>
          </a:xfrm>
        </p:spPr>
        <p:txBody>
          <a:bodyPr/>
          <a:lstStyle/>
          <a:p>
            <a:r>
              <a:rPr lang="en-US" dirty="0"/>
              <a:t>Small Sats are great for observing nearby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F0954-EC4B-A996-8BC4-3F3D772C573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lumMod val="65000"/>
              <a:alpha val="92331"/>
            </a:schemeClr>
          </a:solidFill>
        </p:spPr>
        <p:txBody>
          <a:bodyPr/>
          <a:lstStyle/>
          <a:p>
            <a:r>
              <a:rPr lang="en-US" dirty="0"/>
              <a:t>Smaller telescope -&gt; larger field of view</a:t>
            </a:r>
          </a:p>
          <a:p>
            <a:r>
              <a:rPr lang="en-US" dirty="0"/>
              <a:t>Larger resolution elements can outweigh the smaller collecting area</a:t>
            </a:r>
          </a:p>
          <a:p>
            <a:pPr lvl="1"/>
            <a:r>
              <a:rPr lang="en-US" dirty="0"/>
              <a:t>One of Aspera’s resolution elements is 300,000x larger than a 15m LUVOIR resolution element</a:t>
            </a:r>
          </a:p>
          <a:p>
            <a:pPr lvl="1"/>
            <a:endParaRPr lang="en-US" dirty="0"/>
          </a:p>
          <a:p>
            <a:r>
              <a:rPr lang="en-US" dirty="0"/>
              <a:t>Bonus benefit is as much time as you need on an object. Smaller missions are PI driven (or can be) and there isn’t a TAC or many other people competing for time.</a:t>
            </a:r>
          </a:p>
        </p:txBody>
      </p:sp>
    </p:spTree>
    <p:extLst>
      <p:ext uri="{BB962C8B-B14F-4D97-AF65-F5344CB8AC3E}">
        <p14:creationId xmlns:p14="http://schemas.microsoft.com/office/powerpoint/2010/main" val="11925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FBF-A5F0-0502-B968-FCE61BD1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places for lower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4E993-B0FD-E068-25CE-4778C0E25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larger spacecraft (for payloads above ESPA/ESPA </a:t>
            </a:r>
            <a:r>
              <a:rPr lang="en-US" dirty="0" err="1"/>
              <a:t>grande</a:t>
            </a:r>
            <a:r>
              <a:rPr lang="en-US" dirty="0"/>
              <a:t> class) now cost less</a:t>
            </a:r>
          </a:p>
          <a:p>
            <a:r>
              <a:rPr lang="en-US" dirty="0"/>
              <a:t>Environmental Testing &amp; Mission Operations (many universities are now offering services)</a:t>
            </a:r>
          </a:p>
          <a:p>
            <a:endParaRPr lang="en-US" dirty="0"/>
          </a:p>
        </p:txBody>
      </p:sp>
      <p:pic>
        <p:nvPicPr>
          <p:cNvPr id="5" name="Picture 4" descr="A machine in a room&#10;&#10;Description automatically generated">
            <a:extLst>
              <a:ext uri="{FF2B5EF4-FFF2-40B4-BE49-F238E27FC236}">
                <a16:creationId xmlns:a16="http://schemas.microsoft.com/office/drawing/2014/main" id="{D6FA002A-2FE2-E257-AB58-4C5D901D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44" y="3763961"/>
            <a:ext cx="9453911" cy="28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0F38-7FC3-4767-D6C9-DF4FB4E05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B20CD-0DB8-BD64-2FD5-50E98CEFF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still the same, or even growing for smaller missions</a:t>
            </a:r>
          </a:p>
          <a:p>
            <a:r>
              <a:rPr lang="en-US" dirty="0"/>
              <a:t>Placing data in an archive, providing tools for a wider user community beyond the science team are critical for long term success of a mission</a:t>
            </a:r>
          </a:p>
          <a:p>
            <a:r>
              <a:rPr lang="en-US" dirty="0"/>
              <a:t>Most SmallSats don’t have funding for a Guest Observer/Guest Investigator program and/or high-quality archiving with analysis tools.</a:t>
            </a:r>
          </a:p>
        </p:txBody>
      </p:sp>
    </p:spTree>
    <p:extLst>
      <p:ext uri="{BB962C8B-B14F-4D97-AF65-F5344CB8AC3E}">
        <p14:creationId xmlns:p14="http://schemas.microsoft.com/office/powerpoint/2010/main" val="1839480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to Watch a Night Rocket Launch at Cape Canaveral, Florida - Voyage  Scribe">
            <a:extLst>
              <a:ext uri="{FF2B5EF4-FFF2-40B4-BE49-F238E27FC236}">
                <a16:creationId xmlns:a16="http://schemas.microsoft.com/office/drawing/2014/main" id="{A273B80D-6F9E-29D5-EBE3-2552B0861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1D1774-C239-F39F-D286-A375D64C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4D36-343B-8EA5-6833-DF1BB90FF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possibilities for the right science questions</a:t>
            </a:r>
          </a:p>
          <a:p>
            <a:r>
              <a:rPr lang="en-US" dirty="0"/>
              <a:t>Many aspects of the mission are cheaper</a:t>
            </a:r>
          </a:p>
        </p:txBody>
      </p:sp>
    </p:spTree>
    <p:extLst>
      <p:ext uri="{BB962C8B-B14F-4D97-AF65-F5344CB8AC3E}">
        <p14:creationId xmlns:p14="http://schemas.microsoft.com/office/powerpoint/2010/main" val="9025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6516E3-731A-DB44-8E60-F110D479A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305399" y="-10458"/>
            <a:ext cx="5307443" cy="686845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175EC-4FDD-41B4-611A-8F85C715027A}"/>
              </a:ext>
            </a:extLst>
          </p:cNvPr>
          <p:cNvSpPr txBox="1">
            <a:spLocks/>
          </p:cNvSpPr>
          <p:nvPr/>
        </p:nvSpPr>
        <p:spPr>
          <a:xfrm>
            <a:off x="796636" y="1248101"/>
            <a:ext cx="5299364" cy="4673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NASA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 Million, part of the Pioneers Program of small satellites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Anticipated Launch in 2026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months of operations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my graduate student researchers are involved in critical components! Several opportunities for undergraduate work as well!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7A662-C152-1147-87B0-D71CEE67D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370" y="258392"/>
            <a:ext cx="6799330" cy="2806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C964B-49E5-4147-AF47-E4C1BA22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31432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Aspera Mock Observation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82039-54DD-1443-8D12-C0A549309E25}"/>
              </a:ext>
            </a:extLst>
          </p:cNvPr>
          <p:cNvSpPr txBox="1"/>
          <p:nvPr/>
        </p:nvSpPr>
        <p:spPr>
          <a:xfrm>
            <a:off x="468677" y="4070350"/>
            <a:ext cx="41033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 system response, spacecraft pointing/jitter, and aberration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Asterisks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SNR &gt; 5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Exposure time  2 days per pointing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	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14 days total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931B8F-1C0B-2F4A-BEB9-A84FFE235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70991D-0FB2-6640-9144-D4FB80AC1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F9BBF-8879-6446-B69B-A041DCBA1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E5F5E-C6F8-6F49-A74C-FFF030AA8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2E85B0-C1C8-1B4D-A76F-D6EC8301C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BADD29-CBD0-3043-94B9-38589D3D52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2E9869-8A1F-864F-AA65-1E73C4008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7B554F-3AE1-CA4F-8EE4-B50EE796A9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7369" y="3363388"/>
            <a:ext cx="6799330" cy="3202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0F236A-05FF-0E41-8078-2186E77171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7369" y="3352847"/>
            <a:ext cx="6799331" cy="31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Aspera Payload</a:t>
            </a:r>
            <a:endParaRPr dirty="0"/>
          </a:p>
        </p:txBody>
      </p:sp>
      <p:sp>
        <p:nvSpPr>
          <p:cNvPr id="101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Efficient AND HIGH Heritage</a:t>
            </a:r>
            <a:endParaRPr dirty="0"/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25"/>
          </p:nvPr>
        </p:nvSpPr>
        <p:spPr>
          <a:xfrm>
            <a:off x="7051688" y="1211943"/>
            <a:ext cx="4537062" cy="50326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1800" dirty="0"/>
              <a:t>2x Identical Rowland Circle-like optics</a:t>
            </a:r>
          </a:p>
          <a:p>
            <a:pPr lvl="1"/>
            <a:r>
              <a:rPr lang="en-US" sz="1800" dirty="0"/>
              <a:t>Design inspired by FUSE</a:t>
            </a:r>
          </a:p>
          <a:p>
            <a:pPr lvl="1"/>
            <a:r>
              <a:rPr lang="en-US" sz="1800" dirty="0"/>
              <a:t>2 channels with aligned FOVs</a:t>
            </a:r>
          </a:p>
          <a:p>
            <a:r>
              <a:rPr lang="en-US" sz="1800" dirty="0"/>
              <a:t>103-104 nm FUV spectrograph</a:t>
            </a:r>
          </a:p>
          <a:p>
            <a:pPr lvl="1"/>
            <a:r>
              <a:rPr lang="en-US" sz="1800" dirty="0"/>
              <a:t>Spec R: ~2000, Spatial R: 45 arcsec</a:t>
            </a:r>
          </a:p>
          <a:p>
            <a:pPr lvl="1"/>
            <a:r>
              <a:rPr lang="en-US" sz="1800" dirty="0" err="1"/>
              <a:t>FoV</a:t>
            </a:r>
            <a:r>
              <a:rPr lang="en-US" sz="1800" dirty="0"/>
              <a:t>: 60 arcmin x 30 arcsec (per </a:t>
            </a:r>
            <a:r>
              <a:rPr lang="en-US" sz="1800" dirty="0" err="1"/>
              <a:t>ch.</a:t>
            </a:r>
            <a:r>
              <a:rPr lang="en-US" sz="1800" dirty="0"/>
              <a:t>)</a:t>
            </a:r>
          </a:p>
          <a:p>
            <a:r>
              <a:rPr lang="en-US" sz="1800" dirty="0"/>
              <a:t>Sensitivity: 4.3E-19 erg/s/cm</a:t>
            </a:r>
            <a:r>
              <a:rPr lang="en-US" sz="1800" baseline="30000" dirty="0"/>
              <a:t>2</a:t>
            </a:r>
            <a:r>
              <a:rPr lang="en-US" sz="1800" dirty="0"/>
              <a:t>/arcsec</a:t>
            </a:r>
            <a:r>
              <a:rPr lang="en-US" sz="1800" baseline="30000" dirty="0"/>
              <a:t>2</a:t>
            </a:r>
          </a:p>
          <a:p>
            <a:r>
              <a:rPr lang="en-US" sz="1800" dirty="0"/>
              <a:t>TRL </a:t>
            </a:r>
            <a:r>
              <a:rPr lang="en-US" sz="1800" b="1" dirty="0"/>
              <a:t>≥</a:t>
            </a:r>
            <a:r>
              <a:rPr lang="en-US" sz="1800" dirty="0"/>
              <a:t> 6 Technologies</a:t>
            </a:r>
          </a:p>
          <a:p>
            <a:pPr lvl="1"/>
            <a:r>
              <a:rPr lang="en-US" sz="1800" dirty="0"/>
              <a:t>Mirror, Grating, Coating, &amp; Detector</a:t>
            </a:r>
          </a:p>
          <a:p>
            <a:r>
              <a:rPr lang="en-US" sz="1800" dirty="0"/>
              <a:t>Payload mass, power: 24 kg, 27 W</a:t>
            </a:r>
          </a:p>
        </p:txBody>
      </p:sp>
      <p:pic>
        <p:nvPicPr>
          <p:cNvPr id="7" name="Picture 6" descr="Histogram&#10;&#10;Description automatically generated">
            <a:extLst>
              <a:ext uri="{FF2B5EF4-FFF2-40B4-BE49-F238E27FC236}">
                <a16:creationId xmlns:a16="http://schemas.microsoft.com/office/drawing/2014/main" id="{1D277CC7-B873-E14C-8A55-B2793CCB9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0" y="1774945"/>
            <a:ext cx="15875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B8891F-44F9-644B-B007-0D20B01BAE01}"/>
              </a:ext>
            </a:extLst>
          </p:cNvPr>
          <p:cNvSpPr/>
          <p:nvPr/>
        </p:nvSpPr>
        <p:spPr>
          <a:xfrm>
            <a:off x="5303566" y="1531468"/>
            <a:ext cx="357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1C13-D1E2-FE47-A442-E3A581B3E0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7AEEC-FB6C-CE4A-BCF1-F4FDC77E38CA}"/>
              </a:ext>
            </a:extLst>
          </p:cNvPr>
          <p:cNvSpPr txBox="1"/>
          <p:nvPr/>
        </p:nvSpPr>
        <p:spPr>
          <a:xfrm>
            <a:off x="603250" y="5855249"/>
            <a:ext cx="426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Chung et al. (2021; SPIE) for 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D94D4-1670-9F19-7219-0651A9F1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0" y="1340718"/>
            <a:ext cx="4818562" cy="42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425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67764-864D-98C0-A895-3E6B7037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Aspera: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33F8-D972-87E4-FAA6-F212D569B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306A3-347D-E8A6-8266-B482E7320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731"/>
            <a:ext cx="7682279" cy="435133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25B67EE3-8B07-6F2C-8473-9C38CE7CE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C6B2A-38C0-3585-C173-0710D6DD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623"/>
          <a:stretch/>
        </p:blipFill>
        <p:spPr>
          <a:xfrm>
            <a:off x="7502985" y="1162586"/>
            <a:ext cx="4689015" cy="48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A7C87-C983-73E6-CD5F-D9D1B4E3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Small Sat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731ED-7F1F-87EF-E27B-922E54990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UVIa</a:t>
            </a:r>
            <a:r>
              <a:rPr lang="en-US" dirty="0"/>
              <a:t>- A 16U APRA (&lt;$10M USD) proposal to study Type </a:t>
            </a:r>
            <a:r>
              <a:rPr lang="en-US" dirty="0" err="1"/>
              <a:t>Ia</a:t>
            </a:r>
            <a:r>
              <a:rPr lang="en-US" dirty="0"/>
              <a:t> Supernovae in the UV and Visible (PI- Keri Hoadley)</a:t>
            </a:r>
          </a:p>
          <a:p>
            <a:r>
              <a:rPr lang="en-US" dirty="0" err="1"/>
              <a:t>GlowSat</a:t>
            </a:r>
            <a:r>
              <a:rPr lang="en-US" dirty="0"/>
              <a:t>- A 6U APRA proposal to study the behavior of FUV airglow lines in Earth’s atmosphere (PI- </a:t>
            </a:r>
            <a:r>
              <a:rPr lang="en-US" dirty="0" err="1"/>
              <a:t>Haeun</a:t>
            </a:r>
            <a:r>
              <a:rPr lang="en-US" dirty="0"/>
              <a:t> Chung)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0FAD1-E720-8917-A545-A125F6498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58634"/>
            <a:ext cx="5010149" cy="28173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 descr="A satellite with text on it&#10;&#10;Description automatically generated">
            <a:extLst>
              <a:ext uri="{FF2B5EF4-FFF2-40B4-BE49-F238E27FC236}">
                <a16:creationId xmlns:a16="http://schemas.microsoft.com/office/drawing/2014/main" id="{BE102790-C28A-B67D-696C-1FFC552E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38" y="3757610"/>
            <a:ext cx="4591050" cy="27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4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D5BC-1AC9-27C5-CE29-C980C9C8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94" y="288926"/>
            <a:ext cx="11353800" cy="1325563"/>
          </a:xfrm>
        </p:spPr>
        <p:txBody>
          <a:bodyPr/>
          <a:lstStyle/>
          <a:p>
            <a:r>
              <a:rPr lang="en-US" dirty="0"/>
              <a:t>Enabling Technologies for these small 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1ACD2-0550-0022-ECCC-C08EC357E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97" y="1300163"/>
            <a:ext cx="11861006" cy="5557837"/>
          </a:xfrm>
        </p:spPr>
        <p:txBody>
          <a:bodyPr numCol="2">
            <a:normAutofit/>
          </a:bodyPr>
          <a:lstStyle/>
          <a:p>
            <a:r>
              <a:rPr lang="en-US" dirty="0"/>
              <a:t>Low-cost access to space, ride shares, etc. </a:t>
            </a:r>
          </a:p>
          <a:p>
            <a:r>
              <a:rPr lang="en-US" dirty="0"/>
              <a:t>Vastly improved space craft availability, for example: </a:t>
            </a:r>
          </a:p>
          <a:p>
            <a:pPr lvl="1"/>
            <a:r>
              <a:rPr lang="en-US" dirty="0"/>
              <a:t>Blue Canyon</a:t>
            </a:r>
          </a:p>
          <a:p>
            <a:pPr lvl="1"/>
            <a:r>
              <a:rPr lang="en-US" dirty="0"/>
              <a:t>Terran Orbital</a:t>
            </a:r>
          </a:p>
          <a:p>
            <a:pPr lvl="1"/>
            <a:r>
              <a:rPr lang="en-US" dirty="0"/>
              <a:t>Space Dynamics Lab</a:t>
            </a:r>
          </a:p>
          <a:p>
            <a:pPr lvl="1"/>
            <a:r>
              <a:rPr lang="en-US" dirty="0"/>
              <a:t>Space Flight Labs (University of Toronto)</a:t>
            </a:r>
          </a:p>
          <a:p>
            <a:pPr lvl="1"/>
            <a:r>
              <a:rPr lang="en-US" dirty="0"/>
              <a:t>NASA Ames (modular spacecraft bus)</a:t>
            </a:r>
          </a:p>
          <a:p>
            <a:pPr lvl="1"/>
            <a:r>
              <a:rPr lang="en-US" dirty="0"/>
              <a:t>Thales </a:t>
            </a:r>
            <a:r>
              <a:rPr lang="en-US" dirty="0" err="1"/>
              <a:t>Alenia</a:t>
            </a:r>
            <a:endParaRPr lang="en-US" dirty="0"/>
          </a:p>
          <a:p>
            <a:pPr lvl="1"/>
            <a:r>
              <a:rPr lang="en-US" dirty="0"/>
              <a:t>Surry Satellite Technology</a:t>
            </a:r>
          </a:p>
          <a:p>
            <a:pPr lvl="1"/>
            <a:r>
              <a:rPr lang="en-US" dirty="0"/>
              <a:t>Impulse</a:t>
            </a:r>
          </a:p>
          <a:p>
            <a:pPr lvl="1"/>
            <a:r>
              <a:rPr lang="en-US" dirty="0"/>
              <a:t>Airbus</a:t>
            </a:r>
          </a:p>
          <a:p>
            <a:r>
              <a:rPr lang="en-US" dirty="0"/>
              <a:t>Much lower communications/operations costs</a:t>
            </a:r>
          </a:p>
          <a:p>
            <a:pPr lvl="1"/>
            <a:r>
              <a:rPr lang="en-US" dirty="0"/>
              <a:t>Can use UHF, X-band, S-band from basic, homemade ground stations, or use larger networks of ground stations</a:t>
            </a:r>
          </a:p>
          <a:p>
            <a:r>
              <a:rPr lang="en-US" dirty="0"/>
              <a:t>Optics are easier to make, easier to align</a:t>
            </a:r>
          </a:p>
          <a:p>
            <a:r>
              <a:rPr lang="en-US" dirty="0"/>
              <a:t>Components are off the shelf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0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-beam generated plasma etching for developing high-reflectance mirrors for  far-ultraviolet astronomical instrument applications">
            <a:extLst>
              <a:ext uri="{FF2B5EF4-FFF2-40B4-BE49-F238E27FC236}">
                <a16:creationId xmlns:a16="http://schemas.microsoft.com/office/drawing/2014/main" id="{B2DE2050-5260-C74E-8738-0EA4B235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88" y="646113"/>
            <a:ext cx="3417888" cy="2146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FF3780-349F-9445-BB0E-D8A11224BC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88" y="2860675"/>
            <a:ext cx="3417888" cy="3346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207A6-0625-D648-BE55-A7296D9AE6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50" y="646113"/>
            <a:ext cx="3295650" cy="239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3886F6-DDD2-6541-AB4D-07178EBC1B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1350" y="3108325"/>
            <a:ext cx="3295650" cy="309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5C32D-2A69-554F-A608-07E83621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the UV, vastly improved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6327C-6613-2047-8028-E0C298F4907C}"/>
              </a:ext>
            </a:extLst>
          </p:cNvPr>
          <p:cNvSpPr txBox="1"/>
          <p:nvPr/>
        </p:nvSpPr>
        <p:spPr>
          <a:xfrm>
            <a:off x="8559800" y="3670300"/>
            <a:ext cx="257810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happy to talk at length anytime about UV detectors!</a:t>
            </a:r>
          </a:p>
        </p:txBody>
      </p:sp>
    </p:spTree>
    <p:extLst>
      <p:ext uri="{BB962C8B-B14F-4D97-AF65-F5344CB8AC3E}">
        <p14:creationId xmlns:p14="http://schemas.microsoft.com/office/powerpoint/2010/main" val="30767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18C9AD-A513-5E4A-9D45-B1977BD3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629266"/>
            <a:ext cx="4047544" cy="1622321"/>
          </a:xfrm>
        </p:spPr>
        <p:txBody>
          <a:bodyPr>
            <a:normAutofit/>
          </a:bodyPr>
          <a:lstStyle/>
          <a:p>
            <a:r>
              <a:rPr lang="en-US" sz="3700" dirty="0"/>
              <a:t>How well will future missions do?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A80956-0A33-A241-A2BF-248F7086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5" y="2251587"/>
            <a:ext cx="3670211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Figure shows performance for a small sample of missions for the CGM line that Aspera observes.</a:t>
            </a:r>
          </a:p>
          <a:p>
            <a:pPr marL="0" indent="0">
              <a:buNone/>
            </a:pPr>
            <a:r>
              <a:rPr lang="en-US" sz="2000" dirty="0"/>
              <a:t>Assumptions that future flagships will solve all problems are maybe wrong due to balance between large aperture and very small resolution elements.</a:t>
            </a:r>
          </a:p>
          <a:p>
            <a:pPr marL="0" indent="0">
              <a:buNone/>
            </a:pPr>
            <a:r>
              <a:rPr lang="en-US" sz="2000" dirty="0"/>
              <a:t>Power of dedicated SmallSats: Aspera is equivalent to Explorer/Probe Class missions (again, resolution element size is key here)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7907A-BABD-6C4E-86DB-8E9EE24A2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871416"/>
            <a:ext cx="6019331" cy="5111922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D59445-06AB-974B-9C48-D94A8C584816}"/>
              </a:ext>
            </a:extLst>
          </p:cNvPr>
          <p:cNvSpPr txBox="1"/>
          <p:nvPr/>
        </p:nvSpPr>
        <p:spPr>
          <a:xfrm>
            <a:off x="9498796" y="6499654"/>
            <a:ext cx="2656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Chung, Vargas, &amp; Hamden,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272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683</Words>
  <Application>Microsoft Macintosh PowerPoint</Application>
  <PresentationFormat>Widescreen</PresentationFormat>
  <Paragraphs>100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Exo 2</vt:lpstr>
      <vt:lpstr>System Font Regular</vt:lpstr>
      <vt:lpstr>Tahoma</vt:lpstr>
      <vt:lpstr>Tahoma Bold</vt:lpstr>
      <vt:lpstr>Office Theme</vt:lpstr>
      <vt:lpstr>2_Office Theme</vt:lpstr>
      <vt:lpstr>3_Office Theme</vt:lpstr>
      <vt:lpstr>The low-cost future of space-based astronomy</vt:lpstr>
      <vt:lpstr>PowerPoint Presentation</vt:lpstr>
      <vt:lpstr>Aspera Mock Observation</vt:lpstr>
      <vt:lpstr>Aspera Payload</vt:lpstr>
      <vt:lpstr>Current Status of Aspera: </vt:lpstr>
      <vt:lpstr>Additional Small Sat Projects</vt:lpstr>
      <vt:lpstr>Enabling Technologies for these small missions</vt:lpstr>
      <vt:lpstr>In the UV, vastly improved technology</vt:lpstr>
      <vt:lpstr>How well will future missions do?</vt:lpstr>
      <vt:lpstr>PowerPoint Presentation</vt:lpstr>
      <vt:lpstr>Small Sats are great for observing nearby objects</vt:lpstr>
      <vt:lpstr>Other places for lower costs</vt:lpstr>
      <vt:lpstr>Science Costs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start mapping the CGM in emission without waiting 20 years</dc:title>
  <dc:creator>Hamden, Erika - (hamden)</dc:creator>
  <cp:lastModifiedBy>Hamden, Erika - (hamden)</cp:lastModifiedBy>
  <cp:revision>19</cp:revision>
  <dcterms:created xsi:type="dcterms:W3CDTF">2024-01-06T21:07:21Z</dcterms:created>
  <dcterms:modified xsi:type="dcterms:W3CDTF">2025-02-21T18:04:50Z</dcterms:modified>
</cp:coreProperties>
</file>